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5"/>
  </p:notesMasterIdLst>
  <p:handoutMasterIdLst>
    <p:handoutMasterId r:id="rId16"/>
  </p:handoutMasterIdLst>
  <p:sldIdLst>
    <p:sldId id="312" r:id="rId5"/>
    <p:sldId id="304" r:id="rId6"/>
    <p:sldId id="307" r:id="rId7"/>
    <p:sldId id="281" r:id="rId8"/>
    <p:sldId id="282" r:id="rId9"/>
    <p:sldId id="314" r:id="rId10"/>
    <p:sldId id="315" r:id="rId11"/>
    <p:sldId id="319" r:id="rId12"/>
    <p:sldId id="322" r:id="rId13"/>
    <p:sldId id="297" r:id="rId14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5388" autoAdjust="0"/>
  </p:normalViewPr>
  <p:slideViewPr>
    <p:cSldViewPr snapToGrid="0" snapToObjects="1">
      <p:cViewPr varScale="1">
        <p:scale>
          <a:sx n="78" d="100"/>
          <a:sy n="78" d="100"/>
        </p:scale>
        <p:origin x="878" y="91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RISHH SHIRBHAIYE" userId="e385cd63c2af2d7c" providerId="LiveId" clId="{417F219E-BB41-4BD1-AA2C-FDC0BAFF859C}"/>
    <pc:docChg chg="custSel modSld">
      <pc:chgData name="KRRISHH SHIRBHAIYE" userId="e385cd63c2af2d7c" providerId="LiveId" clId="{417F219E-BB41-4BD1-AA2C-FDC0BAFF859C}" dt="2024-11-10T12:16:54.344" v="2"/>
      <pc:docMkLst>
        <pc:docMk/>
      </pc:docMkLst>
      <pc:sldChg chg="modSp mod">
        <pc:chgData name="KRRISHH SHIRBHAIYE" userId="e385cd63c2af2d7c" providerId="LiveId" clId="{417F219E-BB41-4BD1-AA2C-FDC0BAFF859C}" dt="2024-11-10T12:16:54.344" v="2"/>
        <pc:sldMkLst>
          <pc:docMk/>
          <pc:sldMk cId="3913219759" sldId="304"/>
        </pc:sldMkLst>
        <pc:spChg chg="mod">
          <ac:chgData name="KRRISHH SHIRBHAIYE" userId="e385cd63c2af2d7c" providerId="LiveId" clId="{417F219E-BB41-4BD1-AA2C-FDC0BAFF859C}" dt="2024-11-10T12:16:54.344" v="2"/>
          <ac:spMkLst>
            <pc:docMk/>
            <pc:sldMk cId="3913219759" sldId="304"/>
            <ac:spMk id="3" creationId="{D4D22962-3C7F-E480-5C35-7F4860A098E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svg>
</file>

<file path=ppt/media/image11.png>
</file>

<file path=ppt/media/image12.svg>
</file>

<file path=ppt/media/image13.jp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07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736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931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653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97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67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742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138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14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D014917C-8694-B4A4-A211-0F31F00E2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550562" cy="2545382"/>
          </a:xfrm>
          <a:custGeom>
            <a:avLst/>
            <a:gdLst>
              <a:gd name="connsiteX0" fmla="*/ 683117 w 1550562"/>
              <a:gd name="connsiteY0" fmla="*/ 0 h 2545382"/>
              <a:gd name="connsiteX1" fmla="*/ 1550562 w 1550562"/>
              <a:gd name="connsiteY1" fmla="*/ 0 h 2545382"/>
              <a:gd name="connsiteX2" fmla="*/ 1550562 w 1550562"/>
              <a:gd name="connsiteY2" fmla="*/ 7240 h 2545382"/>
              <a:gd name="connsiteX3" fmla="*/ 221868 w 1550562"/>
              <a:gd name="connsiteY3" fmla="*/ 2418735 h 2545382"/>
              <a:gd name="connsiteX4" fmla="*/ 0 w 1550562"/>
              <a:gd name="connsiteY4" fmla="*/ 2545382 h 2545382"/>
              <a:gd name="connsiteX5" fmla="*/ 0 w 1550562"/>
              <a:gd name="connsiteY5" fmla="*/ 1500516 h 2545382"/>
              <a:gd name="connsiteX6" fmla="*/ 102557 w 1550562"/>
              <a:gd name="connsiteY6" fmla="*/ 1405503 h 2545382"/>
              <a:gd name="connsiteX7" fmla="*/ 673022 w 1550562"/>
              <a:gd name="connsiteY7" fmla="*/ 200390 h 254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62" h="254538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7DB6972-BB75-254A-BA88-C0C3E6E9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682740" cy="1500050"/>
          </a:xfrm>
          <a:custGeom>
            <a:avLst/>
            <a:gdLst>
              <a:gd name="connsiteX0" fmla="*/ 0 w 682740"/>
              <a:gd name="connsiteY0" fmla="*/ 0 h 1500050"/>
              <a:gd name="connsiteX1" fmla="*/ 682740 w 682740"/>
              <a:gd name="connsiteY1" fmla="*/ 0 h 1500050"/>
              <a:gd name="connsiteX2" fmla="*/ 672647 w 682740"/>
              <a:gd name="connsiteY2" fmla="*/ 200357 h 1500050"/>
              <a:gd name="connsiteX3" fmla="*/ 102290 w 682740"/>
              <a:gd name="connsiteY3" fmla="*/ 1405281 h 1500050"/>
              <a:gd name="connsiteX4" fmla="*/ 0 w 682740"/>
              <a:gd name="connsiteY4" fmla="*/ 1500050 h 15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740" h="150005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Image 2">
            <a:extLst>
              <a:ext uri="{FF2B5EF4-FFF2-40B4-BE49-F238E27FC236}">
                <a16:creationId xmlns:a16="http://schemas.microsoft.com/office/drawing/2014/main" id="{790E862E-398F-571C-EC2C-3D17164DE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445" y="314191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975BF2-D657-C309-269D-B8D00626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563" y="1089213"/>
            <a:ext cx="9879437" cy="980844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54">
            <a:extLst>
              <a:ext uri="{FF2B5EF4-FFF2-40B4-BE49-F238E27FC236}">
                <a16:creationId xmlns:a16="http://schemas.microsoft.com/office/drawing/2014/main" id="{A0AEB4DF-13C8-8171-2BDB-FD1AD542E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0564" y="2331958"/>
            <a:ext cx="2975217" cy="3704266"/>
          </a:xfrm>
        </p:spPr>
        <p:txBody>
          <a:bodyPr lIns="91440" tIns="0" rIns="91440" b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134EBA-AF32-9F8A-370F-0D3E842F039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87154" y="2331791"/>
            <a:ext cx="6345893" cy="3721817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AE99A73D-155B-A133-9671-506F54A055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5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D5595DD5-43B0-252F-8BC6-6B74340C5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50564" y="1057274"/>
            <a:ext cx="9875463" cy="999746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BC3A3767-6C5E-8188-0A49-955BBACE3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3" y="4420134"/>
            <a:ext cx="1293237" cy="2437866"/>
          </a:xfrm>
          <a:custGeom>
            <a:avLst/>
            <a:gdLst>
              <a:gd name="connsiteX0" fmla="*/ 1293237 w 1293237"/>
              <a:gd name="connsiteY0" fmla="*/ 2437866 h 2437866"/>
              <a:gd name="connsiteX1" fmla="*/ 1292465 w 1293237"/>
              <a:gd name="connsiteY1" fmla="*/ 2437373 h 2437866"/>
              <a:gd name="connsiteX2" fmla="*/ 0 w 1293237"/>
              <a:gd name="connsiteY2" fmla="*/ 0 h 2437866"/>
              <a:gd name="connsiteX3" fmla="*/ 1293237 w 1293237"/>
              <a:gd name="connsiteY3" fmla="*/ 0 h 24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237" h="2437866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4BD7F71-D12B-4F27-1505-FF681CF55F7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0564" y="2303028"/>
            <a:ext cx="5829147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B87C65D-4EF3-18C8-18A8-477F87A37E5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7940842" y="2303028"/>
            <a:ext cx="3485184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AEFFA34C-885D-E995-D8F9-B4ACFBF31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C6639AD7-128F-B39D-B45F-0F22A2C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48479A23-C29C-C711-510C-05B69B882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443" r="10857"/>
          <a:stretch/>
        </p:blipFill>
        <p:spPr>
          <a:xfrm rot="16200000">
            <a:off x="-6447" y="6444"/>
            <a:ext cx="1961253" cy="1948364"/>
          </a:xfrm>
          <a:custGeom>
            <a:avLst/>
            <a:gdLst>
              <a:gd name="connsiteX0" fmla="*/ 1961253 w 1961253"/>
              <a:gd name="connsiteY0" fmla="*/ 0 h 1948364"/>
              <a:gd name="connsiteX1" fmla="*/ 1961253 w 1961253"/>
              <a:gd name="connsiteY1" fmla="*/ 1948364 h 1948364"/>
              <a:gd name="connsiteX2" fmla="*/ 0 w 1961253"/>
              <a:gd name="connsiteY2" fmla="*/ 1948364 h 1948364"/>
              <a:gd name="connsiteX3" fmla="*/ 0 w 1961253"/>
              <a:gd name="connsiteY3" fmla="*/ 0 h 194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1253" h="1948364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Image 2">
            <a:extLst>
              <a:ext uri="{FF2B5EF4-FFF2-40B4-BE49-F238E27FC236}">
                <a16:creationId xmlns:a16="http://schemas.microsoft.com/office/drawing/2014/main" id="{F3DC42FA-4B8F-2EFC-CAB4-1CCAB93B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626" y="4929577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65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10511627" cy="1012785"/>
          </a:xfrm>
        </p:spPr>
        <p:txBody>
          <a:bodyPr tIns="0" bIns="0"/>
          <a:lstStyle>
            <a:lvl1pPr algn="ctr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D6DED8E-165F-59D7-F01C-4EF0446E5FC0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914400" y="2316067"/>
            <a:ext cx="10511627" cy="3948557"/>
          </a:xfrm>
        </p:spPr>
        <p:txBody>
          <a:bodyPr lIns="91440" tIns="91440" rIns="91440" bIns="9144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2933FDAB-13EE-5F9F-5DFC-A5A60BC63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5081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EB515B5-2D9F-58E1-6E3C-CCBF105D8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7501" y="0"/>
            <a:ext cx="4671276" cy="6857999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>
            <a:extLst>
              <a:ext uri="{FF2B5EF4-FFF2-40B4-BE49-F238E27FC236}">
                <a16:creationId xmlns:a16="http://schemas.microsoft.com/office/drawing/2014/main" id="{5CCFEDF9-5B69-87BA-8A33-35033DA40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1" y="849782"/>
            <a:ext cx="5715000" cy="2727709"/>
          </a:xfrm>
        </p:spPr>
        <p:txBody>
          <a:bodyPr tIns="0" bIns="0"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6F10CB4-CF79-A942-DA9C-04CBB7C89D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1" y="3813606"/>
            <a:ext cx="5715000" cy="2234642"/>
          </a:xfrm>
        </p:spPr>
        <p:txBody>
          <a:bodyPr lIns="91440" tIns="0" rIns="91440" bIns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ctr" anchorCtr="0"/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952" y="758952"/>
            <a:ext cx="3932237" cy="1524662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286000"/>
            <a:ext cx="3932237" cy="35670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55372"/>
            <a:ext cx="3931920" cy="1527048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39319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3" name="Image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anchor="b" anchorCtr="0">
            <a:noAutofit/>
          </a:bodyPr>
          <a:lstStyle>
            <a:lvl1pPr algn="l">
              <a:lnSpc>
                <a:spcPct val="100000"/>
              </a:lnSpc>
              <a:defRPr sz="36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Image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629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673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65393"/>
            <a:ext cx="7631709" cy="1091627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ADE444-940A-5A34-8C49-4F15BC33EEC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914400" y="2303028"/>
            <a:ext cx="3283119" cy="4144192"/>
          </a:xfrm>
        </p:spPr>
        <p:txBody>
          <a:bodyPr lIns="91440" tIns="0" rIns="91440" bIns="0">
            <a:normAutofit/>
          </a:bodyPr>
          <a:lstStyle>
            <a:lvl1pPr marL="457200" indent="-457200">
              <a:spcBef>
                <a:spcPts val="1000"/>
              </a:spcBef>
              <a:buFont typeface="+mj-lt"/>
              <a:buAutoNum type="arabicPeriod"/>
              <a:defRPr sz="1800"/>
            </a:lvl1pPr>
            <a:lvl2pPr marL="745236" indent="-342900">
              <a:spcBef>
                <a:spcPts val="1000"/>
              </a:spcBef>
              <a:buFont typeface="+mj-lt"/>
              <a:buAutoNum type="alphaLcPeriod"/>
              <a:defRPr sz="1800"/>
            </a:lvl2pPr>
            <a:lvl3pPr marL="1202436" indent="-342900">
              <a:spcBef>
                <a:spcPts val="1000"/>
              </a:spcBef>
              <a:buFont typeface="+mj-lt"/>
              <a:buAutoNum type="arabicParenR"/>
              <a:defRPr sz="1800"/>
            </a:lvl3pPr>
            <a:lvl4pPr marL="1659636" indent="-342900">
              <a:spcBef>
                <a:spcPts val="1000"/>
              </a:spcBef>
              <a:buFont typeface="+mj-lt"/>
              <a:buAutoNum type="alphaLcParenR"/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9FCB-9A9F-6B60-A95C-FCF020598D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82159" y="2303028"/>
            <a:ext cx="3763950" cy="4144192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indent="-283464">
              <a:spcBef>
                <a:spcPts val="1000"/>
              </a:spcBef>
              <a:defRPr sz="1800"/>
            </a:lvl2pPr>
            <a:lvl3pPr indent="-283464">
              <a:spcBef>
                <a:spcPts val="1000"/>
              </a:spcBef>
              <a:defRPr sz="1800"/>
            </a:lvl3pPr>
            <a:lvl4pPr indent="-283464">
              <a:spcBef>
                <a:spcPts val="1000"/>
              </a:spcBef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912B88E-830A-AD4C-378F-46EF5F77950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9454" y="965393"/>
            <a:ext cx="3202545" cy="5892607"/>
          </a:xfrm>
          <a:custGeom>
            <a:avLst/>
            <a:gdLst>
              <a:gd name="connsiteX0" fmla="*/ 0 w 3202545"/>
              <a:gd name="connsiteY0" fmla="*/ 0 h 6023366"/>
              <a:gd name="connsiteX1" fmla="*/ 3202545 w 3202545"/>
              <a:gd name="connsiteY1" fmla="*/ 0 h 6023366"/>
              <a:gd name="connsiteX2" fmla="*/ 3202545 w 3202545"/>
              <a:gd name="connsiteY2" fmla="*/ 3165406 h 6023366"/>
              <a:gd name="connsiteX3" fmla="*/ 2923656 w 3202545"/>
              <a:gd name="connsiteY3" fmla="*/ 3179481 h 6023366"/>
              <a:gd name="connsiteX4" fmla="*/ 364096 w 3202545"/>
              <a:gd name="connsiteY4" fmla="*/ 6016124 h 6023366"/>
              <a:gd name="connsiteX5" fmla="*/ 364096 w 3202545"/>
              <a:gd name="connsiteY5" fmla="*/ 6023364 h 6023366"/>
              <a:gd name="connsiteX6" fmla="*/ 1231541 w 3202545"/>
              <a:gd name="connsiteY6" fmla="*/ 6023364 h 6023366"/>
              <a:gd name="connsiteX7" fmla="*/ 1241636 w 3202545"/>
              <a:gd name="connsiteY7" fmla="*/ 5822974 h 6023366"/>
              <a:gd name="connsiteX8" fmla="*/ 3012253 w 3202545"/>
              <a:gd name="connsiteY8" fmla="*/ 4042481 h 6023366"/>
              <a:gd name="connsiteX9" fmla="*/ 3202545 w 3202545"/>
              <a:gd name="connsiteY9" fmla="*/ 4032784 h 6023366"/>
              <a:gd name="connsiteX10" fmla="*/ 3202545 w 3202545"/>
              <a:gd name="connsiteY10" fmla="*/ 4033098 h 6023366"/>
              <a:gd name="connsiteX11" fmla="*/ 3012291 w 3202545"/>
              <a:gd name="connsiteY11" fmla="*/ 4042794 h 6023366"/>
              <a:gd name="connsiteX12" fmla="*/ 1242011 w 3202545"/>
              <a:gd name="connsiteY12" fmla="*/ 5823008 h 6023366"/>
              <a:gd name="connsiteX13" fmla="*/ 1231918 w 3202545"/>
              <a:gd name="connsiteY13" fmla="*/ 6023365 h 6023366"/>
              <a:gd name="connsiteX14" fmla="*/ 3202545 w 3202545"/>
              <a:gd name="connsiteY14" fmla="*/ 6023365 h 6023366"/>
              <a:gd name="connsiteX15" fmla="*/ 3202545 w 3202545"/>
              <a:gd name="connsiteY15" fmla="*/ 6023366 h 6023366"/>
              <a:gd name="connsiteX16" fmla="*/ 0 w 3202545"/>
              <a:gd name="connsiteY16" fmla="*/ 6023366 h 60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02545" h="6023366">
                <a:moveTo>
                  <a:pt x="0" y="0"/>
                </a:moveTo>
                <a:lnTo>
                  <a:pt x="3202545" y="0"/>
                </a:lnTo>
                <a:lnTo>
                  <a:pt x="3202545" y="3165406"/>
                </a:lnTo>
                <a:lnTo>
                  <a:pt x="2923656" y="3179481"/>
                </a:lnTo>
                <a:cubicBezTo>
                  <a:pt x="1485615" y="3325450"/>
                  <a:pt x="364096" y="4539349"/>
                  <a:pt x="364096" y="6016124"/>
                </a:cubicBezTo>
                <a:lnTo>
                  <a:pt x="364096" y="6023364"/>
                </a:lnTo>
                <a:lnTo>
                  <a:pt x="1231541" y="6023364"/>
                </a:lnTo>
                <a:lnTo>
                  <a:pt x="1241636" y="5822974"/>
                </a:lnTo>
                <a:cubicBezTo>
                  <a:pt x="1336361" y="4887576"/>
                  <a:pt x="2077946" y="4138236"/>
                  <a:pt x="3012253" y="4042481"/>
                </a:cubicBezTo>
                <a:lnTo>
                  <a:pt x="3202545" y="4032784"/>
                </a:lnTo>
                <a:lnTo>
                  <a:pt x="3202545" y="4033098"/>
                </a:lnTo>
                <a:lnTo>
                  <a:pt x="3012291" y="4042794"/>
                </a:lnTo>
                <a:cubicBezTo>
                  <a:pt x="2078162" y="4138534"/>
                  <a:pt x="1336718" y="4887757"/>
                  <a:pt x="1242011" y="5823008"/>
                </a:cubicBezTo>
                <a:lnTo>
                  <a:pt x="1231918" y="6023365"/>
                </a:lnTo>
                <a:lnTo>
                  <a:pt x="3202545" y="6023365"/>
                </a:lnTo>
                <a:lnTo>
                  <a:pt x="3202545" y="6023366"/>
                </a:lnTo>
                <a:lnTo>
                  <a:pt x="0" y="6023366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9152F76-E42E-3D76-6BDB-2FA0D692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ED0348C7-D83F-0AD7-2539-41219A795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2797096" y="4000041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E911AA2D-BE77-278D-CD2E-2EB3E180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664918" y="4867733"/>
              <a:ext cx="1970627" cy="1990267"/>
            </a:xfrm>
            <a:custGeom>
              <a:avLst/>
              <a:gdLst>
                <a:gd name="connsiteX0" fmla="*/ 0 w 1970627"/>
                <a:gd name="connsiteY0" fmla="*/ 0 h 1990267"/>
                <a:gd name="connsiteX1" fmla="*/ 1970627 w 1970627"/>
                <a:gd name="connsiteY1" fmla="*/ 0 h 1990267"/>
                <a:gd name="connsiteX2" fmla="*/ 1960534 w 1970627"/>
                <a:gd name="connsiteY2" fmla="*/ 200357 h 1990267"/>
                <a:gd name="connsiteX3" fmla="*/ 190254 w 1970627"/>
                <a:gd name="connsiteY3" fmla="*/ 1980571 h 1990267"/>
                <a:gd name="connsiteX4" fmla="*/ 0 w 1970627"/>
                <a:gd name="connsiteY4" fmla="*/ 1990267 h 1990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27" h="199026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Freeform: Shape 15">
              <a:extLst>
                <a:ext uri="{FF2B5EF4-FFF2-40B4-BE49-F238E27FC236}">
                  <a16:creationId xmlns:a16="http://schemas.microsoft.com/office/drawing/2014/main" id="{B6CE0BA6-C0FD-AC39-6C31-8477E0CAF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4632096" y="5844983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Image 2">
              <a:extLst>
                <a:ext uri="{FF2B5EF4-FFF2-40B4-BE49-F238E27FC236}">
                  <a16:creationId xmlns:a16="http://schemas.microsoft.com/office/drawing/2014/main" id="{666AD1A4-36DE-12F3-BB78-BA678A59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402193" y="5492845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4" name="Slide Number Placeholder 2">
            <a:extLst>
              <a:ext uri="{FF2B5EF4-FFF2-40B4-BE49-F238E27FC236}">
                <a16:creationId xmlns:a16="http://schemas.microsoft.com/office/drawing/2014/main" id="{79071EEC-EAD1-8B22-009A-68E74589A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62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accent6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80" r:id="rId3"/>
    <p:sldLayoutId id="2147483653" r:id="rId4"/>
    <p:sldLayoutId id="2147483668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1" r:id="rId11"/>
    <p:sldLayoutId id="2147483692" r:id="rId12"/>
    <p:sldLayoutId id="2147483676" r:id="rId13"/>
    <p:sldLayoutId id="2147483656" r:id="rId14"/>
    <p:sldLayoutId id="2147483657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38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790" y="810227"/>
            <a:ext cx="6392421" cy="3831221"/>
          </a:xfrm>
        </p:spPr>
        <p:txBody>
          <a:bodyPr anchor="ctr"/>
          <a:lstStyle/>
          <a:p>
            <a:r>
              <a:rPr lang="en-US" dirty="0"/>
              <a:t>ALUMINIUM-AIR BATTERIES:</a:t>
            </a:r>
            <a:br>
              <a:rPr lang="en-US" dirty="0"/>
            </a:br>
            <a:r>
              <a:rPr lang="en-US" sz="2000" dirty="0"/>
              <a:t>Innovation in Energy Storage.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r>
              <a:rPr lang="en-US" sz="1400" dirty="0"/>
              <a:t>Presented by </a:t>
            </a:r>
            <a:r>
              <a:rPr lang="en-US" sz="1400" dirty="0" err="1"/>
              <a:t>krrishh</a:t>
            </a:r>
            <a:r>
              <a:rPr lang="en-US" sz="1400" dirty="0"/>
              <a:t> </a:t>
            </a:r>
            <a:r>
              <a:rPr lang="en-US" sz="1400" dirty="0" err="1"/>
              <a:t>Shirbhaiye</a:t>
            </a:r>
            <a:r>
              <a:rPr lang="en-US" sz="1400" dirty="0"/>
              <a:t> &amp; </a:t>
            </a:r>
            <a:r>
              <a:rPr lang="en-US" sz="1400" dirty="0" err="1"/>
              <a:t>yash</a:t>
            </a:r>
            <a:r>
              <a:rPr lang="en-US" sz="1400" dirty="0"/>
              <a:t> </a:t>
            </a:r>
            <a:r>
              <a:rPr lang="en-US" sz="1400" dirty="0" err="1"/>
              <a:t>Kamble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D22C5-0C9E-B582-A8FE-B45E70A01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1" y="849782"/>
            <a:ext cx="5715000" cy="69388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F5E5816-035A-E97D-38A3-D7E048BCF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1" y="1946787"/>
            <a:ext cx="5715000" cy="4101461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+mj-lt"/>
              </a:rPr>
              <a:t>Aluminum-air batteries offer a promising alternative to traditional batteries with their high energy density and cost-effectiveness.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+mj-lt"/>
              </a:rPr>
              <a:t>They face challenges, particularly with rechargeability and corrosion, but ongoing research aims to overcome these obstacles.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+mj-lt"/>
              </a:rPr>
              <a:t>With further development, aluminum-air batteries could play a significant role in various industries, from electric vehicles to backup power.</a:t>
            </a:r>
            <a:endParaRPr lang="en-IN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317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1072-4A77-DB4D-DF41-58EADB7DA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974" y="-826728"/>
            <a:ext cx="6583680" cy="153135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2962-3C7F-E480-5C35-7F4860A09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974" y="1361209"/>
            <a:ext cx="6583680" cy="5205846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+mj-lt"/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+mj-lt"/>
              </a:rPr>
              <a:t>Working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+mj-lt"/>
              </a:rPr>
              <a:t>Advantages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>
                <a:latin typeface="+mj-lt"/>
              </a:rPr>
              <a:t>Advantages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>
                <a:latin typeface="+mj-lt"/>
              </a:rPr>
              <a:t>Applications</a:t>
            </a:r>
            <a:endParaRPr lang="en-US" sz="23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+mj-lt"/>
              </a:rPr>
              <a:t>Comparison with other tech.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+mj-lt"/>
              </a:rPr>
              <a:t>Future Prospects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+mj-lt"/>
              </a:rPr>
              <a:t>Conclusion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5CFA2-4E67-F157-5FFD-A246307D41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219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EDA75-0988-2AC2-87F8-8DEC83A7B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8956" y="511277"/>
            <a:ext cx="4414684" cy="5506066"/>
          </a:xfrm>
        </p:spPr>
        <p:txBody>
          <a:bodyPr/>
          <a:lstStyle/>
          <a:p>
            <a:r>
              <a:rPr lang="en-US" sz="2800" dirty="0"/>
              <a:t>Introduction to     Aluminum-Air   Batteries</a:t>
            </a:r>
            <a:br>
              <a:rPr lang="en-US" sz="2800" dirty="0"/>
            </a:br>
            <a:br>
              <a:rPr lang="en-US" sz="2800" dirty="0"/>
            </a:br>
            <a:r>
              <a:rPr lang="en-US" sz="1200" dirty="0"/>
              <a:t>What is an Aluminum-Air Battery?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A metal-air electrochemical battery uses aluminum as the anode and oxygen from the air as the cathode.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The battery generates electricity from the oxidation of aluminum with oxygen.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2F2D62F-9532-D290-161B-C043BAB25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974" y="1465122"/>
            <a:ext cx="5526671" cy="392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91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277" y="530942"/>
            <a:ext cx="6331975" cy="884903"/>
          </a:xfrm>
        </p:spPr>
        <p:txBody>
          <a:bodyPr/>
          <a:lstStyle/>
          <a:p>
            <a:r>
              <a:rPr lang="en-US" sz="2800" dirty="0"/>
              <a:t>How Aluminum-Air Batteries Work?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285" y="1543664"/>
            <a:ext cx="5662676" cy="514718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+mj-lt"/>
              </a:rPr>
              <a:t>Working Principle</a:t>
            </a:r>
            <a:r>
              <a:rPr lang="en-US" sz="1200" dirty="0">
                <a:latin typeface="+mj-lt"/>
              </a:rPr>
              <a:t>:</a:t>
            </a:r>
          </a:p>
          <a:p>
            <a:endParaRPr lang="en-US" sz="1200" dirty="0">
              <a:latin typeface="+mj-lt"/>
            </a:endParaRPr>
          </a:p>
          <a:p>
            <a:r>
              <a:rPr lang="en-US" sz="1200" dirty="0">
                <a:latin typeface="+mj-lt"/>
              </a:rPr>
              <a:t>Anode Reaction:</a:t>
            </a:r>
          </a:p>
          <a:p>
            <a:r>
              <a:rPr lang="en-US" sz="1200" dirty="0">
                <a:latin typeface="+mj-lt"/>
              </a:rPr>
              <a:t>Aluminum (Al) reacts with hydroxide ions (OH⁻) to form aluminum hydroxide (Al(OH)₃) and release electrons.</a:t>
            </a:r>
          </a:p>
          <a:p>
            <a:endParaRPr lang="en-US" sz="1200" dirty="0">
              <a:latin typeface="+mj-lt"/>
            </a:endParaRPr>
          </a:p>
          <a:p>
            <a:r>
              <a:rPr lang="en-US" sz="1200" dirty="0">
                <a:latin typeface="+mj-lt"/>
              </a:rPr>
              <a:t>Cathode Reaction:</a:t>
            </a:r>
          </a:p>
          <a:p>
            <a:r>
              <a:rPr lang="en-US" sz="1200" dirty="0">
                <a:latin typeface="+mj-lt"/>
              </a:rPr>
              <a:t> </a:t>
            </a:r>
          </a:p>
          <a:p>
            <a:r>
              <a:rPr lang="en-US" sz="1200" dirty="0">
                <a:latin typeface="+mj-lt"/>
              </a:rPr>
              <a:t>Oxygen from the air reacts with water to form hydroxide ions (OH⁻) while accepting electrons. </a:t>
            </a:r>
          </a:p>
          <a:p>
            <a:endParaRPr lang="en-US" sz="1200" dirty="0">
              <a:latin typeface="+mj-lt"/>
            </a:endParaRPr>
          </a:p>
          <a:p>
            <a:r>
              <a:rPr lang="en-US" sz="1200" dirty="0">
                <a:latin typeface="+mj-lt"/>
              </a:rPr>
              <a:t>Overall Reaction: </a:t>
            </a:r>
          </a:p>
          <a:p>
            <a:r>
              <a:rPr lang="en-US" sz="1200" dirty="0">
                <a:latin typeface="+mj-lt"/>
              </a:rPr>
              <a:t>4Al+3O2+6H2O→4Al(OH)3+Electricity(2.71V)</a:t>
            </a:r>
          </a:p>
          <a:p>
            <a:endParaRPr lang="en-US" sz="1200" dirty="0">
              <a:latin typeface="+mj-lt"/>
            </a:endParaRPr>
          </a:p>
          <a:p>
            <a:r>
              <a:rPr lang="en-US" sz="1200" dirty="0">
                <a:latin typeface="+mj-lt"/>
              </a:rPr>
              <a:t>Illustration of the battery structure:</a:t>
            </a:r>
          </a:p>
          <a:p>
            <a:endParaRPr lang="en-US" sz="1200" dirty="0">
              <a:latin typeface="+mj-lt"/>
            </a:endParaRPr>
          </a:p>
          <a:p>
            <a:r>
              <a:rPr lang="en-US" sz="1200" dirty="0">
                <a:latin typeface="+mj-lt"/>
              </a:rPr>
              <a:t>Anode:</a:t>
            </a:r>
          </a:p>
          <a:p>
            <a:r>
              <a:rPr lang="en-US" sz="1200" dirty="0">
                <a:latin typeface="+mj-lt"/>
              </a:rPr>
              <a:t>Aluminum plate.</a:t>
            </a:r>
          </a:p>
          <a:p>
            <a:endParaRPr lang="en-US" sz="1200" dirty="0">
              <a:latin typeface="+mj-lt"/>
            </a:endParaRPr>
          </a:p>
          <a:p>
            <a:r>
              <a:rPr lang="en-US" sz="1200" dirty="0">
                <a:latin typeface="+mj-lt"/>
              </a:rPr>
              <a:t>Electrolyte: </a:t>
            </a:r>
          </a:p>
          <a:p>
            <a:r>
              <a:rPr lang="en-US" sz="1200" dirty="0">
                <a:latin typeface="+mj-lt"/>
              </a:rPr>
              <a:t>Aqueous solution typically contains a strong base like potassium hydroxide (KOH).</a:t>
            </a:r>
          </a:p>
          <a:p>
            <a:endParaRPr lang="en-US" sz="1200" dirty="0">
              <a:latin typeface="+mj-lt"/>
            </a:endParaRPr>
          </a:p>
          <a:p>
            <a:r>
              <a:rPr lang="en-US" sz="1200" dirty="0">
                <a:latin typeface="+mj-lt"/>
              </a:rPr>
              <a:t>Cathode:</a:t>
            </a:r>
          </a:p>
          <a:p>
            <a:r>
              <a:rPr lang="en-US" sz="1200" dirty="0">
                <a:latin typeface="+mj-lt"/>
              </a:rPr>
              <a:t>Porous air electrode.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03C5F6-78F1-4D10-2231-4CC417171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213" y="1791480"/>
            <a:ext cx="4316363" cy="388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8952" y="522730"/>
            <a:ext cx="7965461" cy="994164"/>
          </a:xfrm>
        </p:spPr>
        <p:txBody>
          <a:bodyPr/>
          <a:lstStyle/>
          <a:p>
            <a:r>
              <a:rPr lang="en-US" dirty="0"/>
              <a:t>Advantages of Aluminum-Air Batteries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1C33-898C-4414-4665-5136EB6F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68952" y="3342661"/>
            <a:ext cx="4552725" cy="2133600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High Energy Density.</a:t>
            </a:r>
          </a:p>
          <a:p>
            <a:r>
              <a:rPr lang="en-US" dirty="0">
                <a:latin typeface="+mj-lt"/>
              </a:rPr>
              <a:t>Lightweight and Cost-Effective</a:t>
            </a:r>
          </a:p>
          <a:p>
            <a:r>
              <a:rPr lang="en-US" dirty="0">
                <a:latin typeface="+mj-lt"/>
              </a:rPr>
              <a:t>Environmentally Friendly</a:t>
            </a:r>
          </a:p>
          <a:p>
            <a:r>
              <a:rPr lang="en-US" dirty="0">
                <a:latin typeface="+mj-lt"/>
              </a:rPr>
              <a:t>Simplicity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74BB8E-BD34-C329-E9C8-2698C38C0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9655" y="2200397"/>
            <a:ext cx="3706761" cy="20810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2035A1-DC84-1DCC-BABB-A34CA5CAE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9265" y="4492619"/>
            <a:ext cx="3706761" cy="200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10199-C129-11F0-56F2-2D1AED21C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1457" y="-329074"/>
            <a:ext cx="8308258" cy="1371293"/>
          </a:xfrm>
        </p:spPr>
        <p:txBody>
          <a:bodyPr/>
          <a:lstStyle/>
          <a:p>
            <a:r>
              <a:rPr lang="en-US" dirty="0"/>
              <a:t>Challenges Facing Aluminum-Air Batteries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DD6BDC-E008-6AB7-55A1-46ED9BCF054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431457" y="1971353"/>
            <a:ext cx="4965291" cy="180331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Limited Rechargeability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Corrosion Issues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Limited Power 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203A40-4790-2EAF-1A5A-DB8997B48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3051" y="3429000"/>
            <a:ext cx="5058696" cy="286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718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34A6-22BC-27A4-2C79-EE98A494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646" y="81750"/>
            <a:ext cx="7644322" cy="1222385"/>
          </a:xfrm>
        </p:spPr>
        <p:txBody>
          <a:bodyPr/>
          <a:lstStyle/>
          <a:p>
            <a:r>
              <a:rPr lang="en-US" dirty="0"/>
              <a:t>Applications of Aluminum-Air Batteries</a:t>
            </a:r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AEF9954A-E263-8A7E-58B1-4D03F7D1BD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0646" y="2194873"/>
            <a:ext cx="4994787" cy="372033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Electric Vehicles (EVs)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Backup Power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Military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+mj-lt"/>
              </a:rPr>
              <a:t>Remote Locations</a:t>
            </a:r>
          </a:p>
        </p:txBody>
      </p:sp>
    </p:spTree>
    <p:extLst>
      <p:ext uri="{BB962C8B-B14F-4D97-AF65-F5344CB8AC3E}">
        <p14:creationId xmlns:p14="http://schemas.microsoft.com/office/powerpoint/2010/main" val="2468595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079" y="331354"/>
            <a:ext cx="9879437" cy="980844"/>
          </a:xfrm>
        </p:spPr>
        <p:txBody>
          <a:bodyPr/>
          <a:lstStyle/>
          <a:p>
            <a:r>
              <a:rPr lang="en-US" dirty="0"/>
              <a:t>Comparison with Other Battery Technologies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CC342-9FD1-7055-EAAC-008DC851B1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3079" y="2036991"/>
            <a:ext cx="8753642" cy="3704266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latin typeface="+mj-lt"/>
              </a:rPr>
              <a:t>Lithium-Ion vs. Aluminum-Air:</a:t>
            </a:r>
          </a:p>
          <a:p>
            <a:r>
              <a:rPr lang="en-US" dirty="0">
                <a:latin typeface="+mj-lt"/>
              </a:rPr>
              <a:t>Energy Density: Aluminum-air batteries have higher energy density.</a:t>
            </a:r>
          </a:p>
          <a:p>
            <a:r>
              <a:rPr lang="en-US" dirty="0">
                <a:latin typeface="+mj-lt"/>
              </a:rPr>
              <a:t>Cost: Aluminum air is generally cheaper due to abundant aluminum.</a:t>
            </a:r>
          </a:p>
          <a:p>
            <a:r>
              <a:rPr lang="en-US" dirty="0">
                <a:latin typeface="+mj-lt"/>
              </a:rPr>
              <a:t>Rechargeability: Lithium-ion batteries are rechargeable, while aluminum-air batteries are not easily rechargeable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latin typeface="+mj-lt"/>
              </a:rPr>
              <a:t>Fuel Cells vs. Aluminum-Air:</a:t>
            </a:r>
          </a:p>
          <a:p>
            <a:r>
              <a:rPr lang="en-US" dirty="0">
                <a:latin typeface="+mj-lt"/>
              </a:rPr>
              <a:t>Energy Source: Fuel cells use hydrogen or other fuels, whereas aluminum-air batteries use metal and oxygen from the air.</a:t>
            </a:r>
          </a:p>
          <a:p>
            <a:r>
              <a:rPr lang="en-US" dirty="0">
                <a:latin typeface="+mj-lt"/>
              </a:rPr>
              <a:t>Efficiency: Fuel cells can be more efficient, but aluminum-air batteries are simpler and more cost-effective.</a:t>
            </a:r>
          </a:p>
        </p:txBody>
      </p:sp>
    </p:spTree>
    <p:extLst>
      <p:ext uri="{BB962C8B-B14F-4D97-AF65-F5344CB8AC3E}">
        <p14:creationId xmlns:p14="http://schemas.microsoft.com/office/powerpoint/2010/main" val="3969996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0A324-0737-F0DA-1F7D-10CBE06D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186" y="462421"/>
            <a:ext cx="10511627" cy="1012785"/>
          </a:xfrm>
        </p:spPr>
        <p:txBody>
          <a:bodyPr/>
          <a:lstStyle/>
          <a:p>
            <a:r>
              <a:rPr lang="en-US" dirty="0"/>
              <a:t> Future Prospects and Research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2E7B09-3834-C795-5101-93879F50480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Current Research Areas: Improving the recyclability and rechargeability of aluminum-air batteries. Developing new electrolytes to reduce corrosion and increase lifespan. Integration into hybrid systems with other battery technologies.</a:t>
            </a:r>
          </a:p>
          <a:p>
            <a:r>
              <a:rPr lang="en-US" dirty="0">
                <a:latin typeface="+mj-lt"/>
              </a:rPr>
              <a:t>Commercialization: Ongoing efforts to reduce costs and improve the practicality of aluminum-air batteries for mainstream applications. Potential breakthroughs could make aluminum-air batteries a key player in the energy storage market.</a:t>
            </a:r>
            <a:endParaRPr lang="en-IN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8621322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_Win32_SL_v14" id="{59749740-91A0-46B8-82A8-B436C7A8A142}" vid="{B3F8D047-377B-4FC8-B21C-47530C6DE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{634FA216-3402-437D-8F9A-36775A2D84F1}tf78438558_win32</Template>
  <TotalTime>213</TotalTime>
  <Words>453</Words>
  <Application>Microsoft Office PowerPoint</Application>
  <PresentationFormat>Widescreen</PresentationFormat>
  <Paragraphs>70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Calibri</vt:lpstr>
      <vt:lpstr>Sabon Next LT</vt:lpstr>
      <vt:lpstr>Wingdings</vt:lpstr>
      <vt:lpstr>Custom</vt:lpstr>
      <vt:lpstr>ALUMINIUM-AIR BATTERIES: Innovation in Energy Storage.    Presented by krrishh Shirbhaiye &amp; yash Kamble</vt:lpstr>
      <vt:lpstr>agenda</vt:lpstr>
      <vt:lpstr>Introduction to     Aluminum-Air   Batteries  What is an Aluminum-Air Battery?  A metal-air electrochemical battery uses aluminum as the anode and oxygen from the air as the cathode.  The battery generates electricity from the oxidation of aluminum with oxygen.</vt:lpstr>
      <vt:lpstr>How Aluminum-Air Batteries Work?</vt:lpstr>
      <vt:lpstr>Advantages of Aluminum-Air Batteries</vt:lpstr>
      <vt:lpstr>Challenges Facing Aluminum-Air Batteries</vt:lpstr>
      <vt:lpstr>Applications of Aluminum-Air Batteries</vt:lpstr>
      <vt:lpstr>Comparison with Other Battery Technologies</vt:lpstr>
      <vt:lpstr> Future Prospects and Research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KRRISHH SHIRBHAIYE</dc:creator>
  <cp:lastModifiedBy>KRRISHH SHIRBHAIYE</cp:lastModifiedBy>
  <cp:revision>8</cp:revision>
  <dcterms:created xsi:type="dcterms:W3CDTF">2024-08-23T03:35:18Z</dcterms:created>
  <dcterms:modified xsi:type="dcterms:W3CDTF">2024-11-10T12:17:04Z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